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6" r:id="rId2"/>
    <p:sldId id="257" r:id="rId3"/>
    <p:sldId id="260"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777AB9-2D44-4367-91C9-32F8A2D31838}">
          <p14:sldIdLst>
            <p14:sldId id="256"/>
          </p14:sldIdLst>
        </p14:section>
        <p14:section name="Untitled Section" id="{84089C4E-2606-41C9-B641-3EAE82E38236}">
          <p14:sldIdLst>
            <p14:sldId id="257"/>
            <p14:sldId id="260"/>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6" autoAdjust="0"/>
    <p:restoredTop sz="94598" autoAdjust="0"/>
  </p:normalViewPr>
  <p:slideViewPr>
    <p:cSldViewPr snapToGrid="0">
      <p:cViewPr varScale="1">
        <p:scale>
          <a:sx n="72" d="100"/>
          <a:sy n="72" d="100"/>
        </p:scale>
        <p:origin x="1110"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19FA1-9EFB-499A-BCC4-243C873D7356}" type="datetimeFigureOut">
              <a:rPr lang="en-GB" smtClean="0"/>
              <a:t>26/01/2021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AC465-376A-415A-93C7-8F334FBEBE82}" type="slidenum">
              <a:rPr lang="en-GB" smtClean="0"/>
              <a:t>‹#›</a:t>
            </a:fld>
            <a:endParaRPr lang="en-GB"/>
          </a:p>
        </p:txBody>
      </p:sp>
    </p:spTree>
    <p:extLst>
      <p:ext uri="{BB962C8B-B14F-4D97-AF65-F5344CB8AC3E}">
        <p14:creationId xmlns:p14="http://schemas.microsoft.com/office/powerpoint/2010/main" val="1421866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7AC465-376A-415A-93C7-8F334FBEBE82}" type="slidenum">
              <a:rPr lang="en-GB" smtClean="0"/>
              <a:t>2</a:t>
            </a:fld>
            <a:endParaRPr lang="en-GB"/>
          </a:p>
        </p:txBody>
      </p:sp>
    </p:spTree>
    <p:extLst>
      <p:ext uri="{BB962C8B-B14F-4D97-AF65-F5344CB8AC3E}">
        <p14:creationId xmlns:p14="http://schemas.microsoft.com/office/powerpoint/2010/main" val="36616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C233-49F2-4BE3-95DB-A8DB7900F4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26EBE2-F9D1-4B18-84DC-3AB9A3701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C4EA73-02FA-4EC4-87BC-C654FC5AD545}"/>
              </a:ext>
            </a:extLst>
          </p:cNvPr>
          <p:cNvSpPr>
            <a:spLocks noGrp="1"/>
          </p:cNvSpPr>
          <p:nvPr>
            <p:ph type="dt" sz="half" idx="10"/>
          </p:nvPr>
        </p:nvSpPr>
        <p:spPr/>
        <p:txBody>
          <a:bodyPr/>
          <a:lstStyle/>
          <a:p>
            <a:fld id="{535311A3-D9A5-46D0-842F-58514B93E96F}" type="datetimeFigureOut">
              <a:rPr lang="en-GB" smtClean="0"/>
              <a:t>26/01/2021</a:t>
            </a:fld>
            <a:endParaRPr lang="en-GB"/>
          </a:p>
        </p:txBody>
      </p:sp>
      <p:sp>
        <p:nvSpPr>
          <p:cNvPr id="5" name="Footer Placeholder 4">
            <a:extLst>
              <a:ext uri="{FF2B5EF4-FFF2-40B4-BE49-F238E27FC236}">
                <a16:creationId xmlns:a16="http://schemas.microsoft.com/office/drawing/2014/main" id="{B41053FE-1BDC-4E27-9C29-03140D756C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F87C62-F2B9-42C9-9136-17D1B581B3F9}"/>
              </a:ext>
            </a:extLst>
          </p:cNvPr>
          <p:cNvSpPr>
            <a:spLocks noGrp="1"/>
          </p:cNvSpPr>
          <p:nvPr>
            <p:ph type="sldNum" sz="quarter" idx="12"/>
          </p:nvPr>
        </p:nvSpPr>
        <p:spPr/>
        <p:txBody>
          <a:bodyPr/>
          <a:lstStyle/>
          <a:p>
            <a:fld id="{CFAF0E36-CDF0-49D7-A8A5-2042C1B672E6}" type="slidenum">
              <a:rPr lang="en-GB" smtClean="0"/>
              <a:t>‹#›</a:t>
            </a:fld>
            <a:endParaRPr lang="en-GB"/>
          </a:p>
        </p:txBody>
      </p:sp>
    </p:spTree>
    <p:extLst>
      <p:ext uri="{BB962C8B-B14F-4D97-AF65-F5344CB8AC3E}">
        <p14:creationId xmlns:p14="http://schemas.microsoft.com/office/powerpoint/2010/main" val="2726210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86D63-AA8D-45BF-BB5B-38E2D46D4C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9C96FB-DBE9-44F8-8E74-0C63C02907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A1D66C-2458-492E-B74E-E26E93C7045F}"/>
              </a:ext>
            </a:extLst>
          </p:cNvPr>
          <p:cNvSpPr>
            <a:spLocks noGrp="1"/>
          </p:cNvSpPr>
          <p:nvPr>
            <p:ph type="dt" sz="half" idx="10"/>
          </p:nvPr>
        </p:nvSpPr>
        <p:spPr/>
        <p:txBody>
          <a:bodyPr/>
          <a:lstStyle/>
          <a:p>
            <a:fld id="{535311A3-D9A5-46D0-842F-58514B93E96F}" type="datetimeFigureOut">
              <a:rPr lang="en-GB" smtClean="0"/>
              <a:t>26/01/2021</a:t>
            </a:fld>
            <a:endParaRPr lang="en-GB"/>
          </a:p>
        </p:txBody>
      </p:sp>
      <p:sp>
        <p:nvSpPr>
          <p:cNvPr id="5" name="Footer Placeholder 4">
            <a:extLst>
              <a:ext uri="{FF2B5EF4-FFF2-40B4-BE49-F238E27FC236}">
                <a16:creationId xmlns:a16="http://schemas.microsoft.com/office/drawing/2014/main" id="{EDA9FDD8-A166-48D5-B1CE-5E249A7936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AF0410-67D9-4763-AAFB-60DCB1832201}"/>
              </a:ext>
            </a:extLst>
          </p:cNvPr>
          <p:cNvSpPr>
            <a:spLocks noGrp="1"/>
          </p:cNvSpPr>
          <p:nvPr>
            <p:ph type="sldNum" sz="quarter" idx="12"/>
          </p:nvPr>
        </p:nvSpPr>
        <p:spPr/>
        <p:txBody>
          <a:bodyPr/>
          <a:lstStyle/>
          <a:p>
            <a:fld id="{CFAF0E36-CDF0-49D7-A8A5-2042C1B672E6}" type="slidenum">
              <a:rPr lang="en-GB" smtClean="0"/>
              <a:t>‹#›</a:t>
            </a:fld>
            <a:endParaRPr lang="en-GB"/>
          </a:p>
        </p:txBody>
      </p:sp>
    </p:spTree>
    <p:extLst>
      <p:ext uri="{BB962C8B-B14F-4D97-AF65-F5344CB8AC3E}">
        <p14:creationId xmlns:p14="http://schemas.microsoft.com/office/powerpoint/2010/main" val="4264653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400169-5CF7-45E5-94D7-D06DF234E3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576A2E-54FC-48DD-890A-733F155444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557181-EE21-4FAE-8272-8E235254F960}"/>
              </a:ext>
            </a:extLst>
          </p:cNvPr>
          <p:cNvSpPr>
            <a:spLocks noGrp="1"/>
          </p:cNvSpPr>
          <p:nvPr>
            <p:ph type="dt" sz="half" idx="10"/>
          </p:nvPr>
        </p:nvSpPr>
        <p:spPr/>
        <p:txBody>
          <a:bodyPr/>
          <a:lstStyle/>
          <a:p>
            <a:fld id="{535311A3-D9A5-46D0-842F-58514B93E96F}" type="datetimeFigureOut">
              <a:rPr lang="en-GB" smtClean="0"/>
              <a:t>26/01/2021</a:t>
            </a:fld>
            <a:endParaRPr lang="en-GB"/>
          </a:p>
        </p:txBody>
      </p:sp>
      <p:sp>
        <p:nvSpPr>
          <p:cNvPr id="5" name="Footer Placeholder 4">
            <a:extLst>
              <a:ext uri="{FF2B5EF4-FFF2-40B4-BE49-F238E27FC236}">
                <a16:creationId xmlns:a16="http://schemas.microsoft.com/office/drawing/2014/main" id="{93EA86F7-75DA-4770-9847-D8B0311CF3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2541E1-4DEB-4092-B398-11186877AB48}"/>
              </a:ext>
            </a:extLst>
          </p:cNvPr>
          <p:cNvSpPr>
            <a:spLocks noGrp="1"/>
          </p:cNvSpPr>
          <p:nvPr>
            <p:ph type="sldNum" sz="quarter" idx="12"/>
          </p:nvPr>
        </p:nvSpPr>
        <p:spPr/>
        <p:txBody>
          <a:bodyPr/>
          <a:lstStyle/>
          <a:p>
            <a:fld id="{CFAF0E36-CDF0-49D7-A8A5-2042C1B672E6}" type="slidenum">
              <a:rPr lang="en-GB" smtClean="0"/>
              <a:t>‹#›</a:t>
            </a:fld>
            <a:endParaRPr lang="en-GB"/>
          </a:p>
        </p:txBody>
      </p:sp>
    </p:spTree>
    <p:extLst>
      <p:ext uri="{BB962C8B-B14F-4D97-AF65-F5344CB8AC3E}">
        <p14:creationId xmlns:p14="http://schemas.microsoft.com/office/powerpoint/2010/main" val="3041281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236B3-AFF5-4C4B-82B6-17A9094F04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CF8597-F6F1-481C-8EEE-3578757142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175922-6D53-40FD-9FD7-140AC4E2B791}"/>
              </a:ext>
            </a:extLst>
          </p:cNvPr>
          <p:cNvSpPr>
            <a:spLocks noGrp="1"/>
          </p:cNvSpPr>
          <p:nvPr>
            <p:ph type="dt" sz="half" idx="10"/>
          </p:nvPr>
        </p:nvSpPr>
        <p:spPr/>
        <p:txBody>
          <a:bodyPr/>
          <a:lstStyle/>
          <a:p>
            <a:fld id="{535311A3-D9A5-46D0-842F-58514B93E96F}" type="datetimeFigureOut">
              <a:rPr lang="en-GB" smtClean="0"/>
              <a:t>26/01/2021</a:t>
            </a:fld>
            <a:endParaRPr lang="en-GB"/>
          </a:p>
        </p:txBody>
      </p:sp>
      <p:sp>
        <p:nvSpPr>
          <p:cNvPr id="5" name="Footer Placeholder 4">
            <a:extLst>
              <a:ext uri="{FF2B5EF4-FFF2-40B4-BE49-F238E27FC236}">
                <a16:creationId xmlns:a16="http://schemas.microsoft.com/office/drawing/2014/main" id="{F092BAC7-6FB1-4382-AB8F-CB2AA21C07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DF6BB0-9F9D-417E-80D1-790AD7F3ADFF}"/>
              </a:ext>
            </a:extLst>
          </p:cNvPr>
          <p:cNvSpPr>
            <a:spLocks noGrp="1"/>
          </p:cNvSpPr>
          <p:nvPr>
            <p:ph type="sldNum" sz="quarter" idx="12"/>
          </p:nvPr>
        </p:nvSpPr>
        <p:spPr/>
        <p:txBody>
          <a:bodyPr/>
          <a:lstStyle/>
          <a:p>
            <a:fld id="{CFAF0E36-CDF0-49D7-A8A5-2042C1B672E6}" type="slidenum">
              <a:rPr lang="en-GB" smtClean="0"/>
              <a:t>‹#›</a:t>
            </a:fld>
            <a:endParaRPr lang="en-GB"/>
          </a:p>
        </p:txBody>
      </p:sp>
    </p:spTree>
    <p:extLst>
      <p:ext uri="{BB962C8B-B14F-4D97-AF65-F5344CB8AC3E}">
        <p14:creationId xmlns:p14="http://schemas.microsoft.com/office/powerpoint/2010/main" val="2987589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661D-66F9-4BEC-9BDE-673C2F6E31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189C6BE-62CB-4791-8291-E2F4AA1C73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467059-F2F0-4219-ADDC-3A5702812D63}"/>
              </a:ext>
            </a:extLst>
          </p:cNvPr>
          <p:cNvSpPr>
            <a:spLocks noGrp="1"/>
          </p:cNvSpPr>
          <p:nvPr>
            <p:ph type="dt" sz="half" idx="10"/>
          </p:nvPr>
        </p:nvSpPr>
        <p:spPr/>
        <p:txBody>
          <a:bodyPr/>
          <a:lstStyle/>
          <a:p>
            <a:fld id="{535311A3-D9A5-46D0-842F-58514B93E96F}" type="datetimeFigureOut">
              <a:rPr lang="en-GB" smtClean="0"/>
              <a:t>26/01/2021</a:t>
            </a:fld>
            <a:endParaRPr lang="en-GB"/>
          </a:p>
        </p:txBody>
      </p:sp>
      <p:sp>
        <p:nvSpPr>
          <p:cNvPr id="5" name="Footer Placeholder 4">
            <a:extLst>
              <a:ext uri="{FF2B5EF4-FFF2-40B4-BE49-F238E27FC236}">
                <a16:creationId xmlns:a16="http://schemas.microsoft.com/office/drawing/2014/main" id="{49AC84C6-8D3E-41E3-9BB9-32625F69EE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1EDFB0-BB91-40C5-800B-51C8D1D95C58}"/>
              </a:ext>
            </a:extLst>
          </p:cNvPr>
          <p:cNvSpPr>
            <a:spLocks noGrp="1"/>
          </p:cNvSpPr>
          <p:nvPr>
            <p:ph type="sldNum" sz="quarter" idx="12"/>
          </p:nvPr>
        </p:nvSpPr>
        <p:spPr/>
        <p:txBody>
          <a:bodyPr/>
          <a:lstStyle/>
          <a:p>
            <a:fld id="{CFAF0E36-CDF0-49D7-A8A5-2042C1B672E6}" type="slidenum">
              <a:rPr lang="en-GB" smtClean="0"/>
              <a:t>‹#›</a:t>
            </a:fld>
            <a:endParaRPr lang="en-GB"/>
          </a:p>
        </p:txBody>
      </p:sp>
    </p:spTree>
    <p:extLst>
      <p:ext uri="{BB962C8B-B14F-4D97-AF65-F5344CB8AC3E}">
        <p14:creationId xmlns:p14="http://schemas.microsoft.com/office/powerpoint/2010/main" val="883554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568D-28F1-400F-9431-9D9E363715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A992EA-4686-4500-8653-1396A60E3A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869D98E-00C8-43FE-94AE-AE16B16336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B7EE071-0123-4483-AA09-36452B01D87C}"/>
              </a:ext>
            </a:extLst>
          </p:cNvPr>
          <p:cNvSpPr>
            <a:spLocks noGrp="1"/>
          </p:cNvSpPr>
          <p:nvPr>
            <p:ph type="dt" sz="half" idx="10"/>
          </p:nvPr>
        </p:nvSpPr>
        <p:spPr/>
        <p:txBody>
          <a:bodyPr/>
          <a:lstStyle/>
          <a:p>
            <a:fld id="{535311A3-D9A5-46D0-842F-58514B93E96F}" type="datetimeFigureOut">
              <a:rPr lang="en-GB" smtClean="0"/>
              <a:t>26/01/2021</a:t>
            </a:fld>
            <a:endParaRPr lang="en-GB"/>
          </a:p>
        </p:txBody>
      </p:sp>
      <p:sp>
        <p:nvSpPr>
          <p:cNvPr id="6" name="Footer Placeholder 5">
            <a:extLst>
              <a:ext uri="{FF2B5EF4-FFF2-40B4-BE49-F238E27FC236}">
                <a16:creationId xmlns:a16="http://schemas.microsoft.com/office/drawing/2014/main" id="{B1870DF5-B03E-4DD4-AAEE-D90C41F8CE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D25C3B-F098-4584-84E8-3D3852400515}"/>
              </a:ext>
            </a:extLst>
          </p:cNvPr>
          <p:cNvSpPr>
            <a:spLocks noGrp="1"/>
          </p:cNvSpPr>
          <p:nvPr>
            <p:ph type="sldNum" sz="quarter" idx="12"/>
          </p:nvPr>
        </p:nvSpPr>
        <p:spPr/>
        <p:txBody>
          <a:bodyPr/>
          <a:lstStyle/>
          <a:p>
            <a:fld id="{CFAF0E36-CDF0-49D7-A8A5-2042C1B672E6}" type="slidenum">
              <a:rPr lang="en-GB" smtClean="0"/>
              <a:t>‹#›</a:t>
            </a:fld>
            <a:endParaRPr lang="en-GB"/>
          </a:p>
        </p:txBody>
      </p:sp>
    </p:spTree>
    <p:extLst>
      <p:ext uri="{BB962C8B-B14F-4D97-AF65-F5344CB8AC3E}">
        <p14:creationId xmlns:p14="http://schemas.microsoft.com/office/powerpoint/2010/main" val="710939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CCED-7915-4CA0-8E06-D75F8B6CD1B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0AA1D8-9DBA-48C1-B2CE-C8A4A31654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D7DF57-2806-4984-B9D1-952C24703D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F16A46-612B-4274-924A-75BEDA53B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778430-0D39-4001-8BE9-ACC521F3FB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0585D7C-2E77-4A70-9404-F88B266275DA}"/>
              </a:ext>
            </a:extLst>
          </p:cNvPr>
          <p:cNvSpPr>
            <a:spLocks noGrp="1"/>
          </p:cNvSpPr>
          <p:nvPr>
            <p:ph type="dt" sz="half" idx="10"/>
          </p:nvPr>
        </p:nvSpPr>
        <p:spPr/>
        <p:txBody>
          <a:bodyPr/>
          <a:lstStyle/>
          <a:p>
            <a:fld id="{535311A3-D9A5-46D0-842F-58514B93E96F}" type="datetimeFigureOut">
              <a:rPr lang="en-GB" smtClean="0"/>
              <a:t>26/01/2021</a:t>
            </a:fld>
            <a:endParaRPr lang="en-GB"/>
          </a:p>
        </p:txBody>
      </p:sp>
      <p:sp>
        <p:nvSpPr>
          <p:cNvPr id="8" name="Footer Placeholder 7">
            <a:extLst>
              <a:ext uri="{FF2B5EF4-FFF2-40B4-BE49-F238E27FC236}">
                <a16:creationId xmlns:a16="http://schemas.microsoft.com/office/drawing/2014/main" id="{E77F69FE-1EA9-4E43-BA96-4843EE6957F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5B666C6-7A33-4785-83E1-958F0245FE96}"/>
              </a:ext>
            </a:extLst>
          </p:cNvPr>
          <p:cNvSpPr>
            <a:spLocks noGrp="1"/>
          </p:cNvSpPr>
          <p:nvPr>
            <p:ph type="sldNum" sz="quarter" idx="12"/>
          </p:nvPr>
        </p:nvSpPr>
        <p:spPr/>
        <p:txBody>
          <a:bodyPr/>
          <a:lstStyle/>
          <a:p>
            <a:fld id="{CFAF0E36-CDF0-49D7-A8A5-2042C1B672E6}" type="slidenum">
              <a:rPr lang="en-GB" smtClean="0"/>
              <a:t>‹#›</a:t>
            </a:fld>
            <a:endParaRPr lang="en-GB"/>
          </a:p>
        </p:txBody>
      </p:sp>
    </p:spTree>
    <p:extLst>
      <p:ext uri="{BB962C8B-B14F-4D97-AF65-F5344CB8AC3E}">
        <p14:creationId xmlns:p14="http://schemas.microsoft.com/office/powerpoint/2010/main" val="1122736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C0714-6050-4609-8991-B950D47B1C9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FB3092-3AC5-467C-B53E-E4F2A8376DAA}"/>
              </a:ext>
            </a:extLst>
          </p:cNvPr>
          <p:cNvSpPr>
            <a:spLocks noGrp="1"/>
          </p:cNvSpPr>
          <p:nvPr>
            <p:ph type="dt" sz="half" idx="10"/>
          </p:nvPr>
        </p:nvSpPr>
        <p:spPr/>
        <p:txBody>
          <a:bodyPr/>
          <a:lstStyle/>
          <a:p>
            <a:fld id="{535311A3-D9A5-46D0-842F-58514B93E96F}" type="datetimeFigureOut">
              <a:rPr lang="en-GB" smtClean="0"/>
              <a:t>26/01/2021</a:t>
            </a:fld>
            <a:endParaRPr lang="en-GB"/>
          </a:p>
        </p:txBody>
      </p:sp>
      <p:sp>
        <p:nvSpPr>
          <p:cNvPr id="4" name="Footer Placeholder 3">
            <a:extLst>
              <a:ext uri="{FF2B5EF4-FFF2-40B4-BE49-F238E27FC236}">
                <a16:creationId xmlns:a16="http://schemas.microsoft.com/office/drawing/2014/main" id="{5069CE12-A56F-4970-84CF-1ACEB7A569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8CF714A-BB07-47A5-B263-3BE108489C28}"/>
              </a:ext>
            </a:extLst>
          </p:cNvPr>
          <p:cNvSpPr>
            <a:spLocks noGrp="1"/>
          </p:cNvSpPr>
          <p:nvPr>
            <p:ph type="sldNum" sz="quarter" idx="12"/>
          </p:nvPr>
        </p:nvSpPr>
        <p:spPr/>
        <p:txBody>
          <a:bodyPr/>
          <a:lstStyle/>
          <a:p>
            <a:fld id="{CFAF0E36-CDF0-49D7-A8A5-2042C1B672E6}" type="slidenum">
              <a:rPr lang="en-GB" smtClean="0"/>
              <a:t>‹#›</a:t>
            </a:fld>
            <a:endParaRPr lang="en-GB"/>
          </a:p>
        </p:txBody>
      </p:sp>
    </p:spTree>
    <p:extLst>
      <p:ext uri="{BB962C8B-B14F-4D97-AF65-F5344CB8AC3E}">
        <p14:creationId xmlns:p14="http://schemas.microsoft.com/office/powerpoint/2010/main" val="54348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1E6CF9-F8AF-4426-9E9B-5F82FFEB3EC6}"/>
              </a:ext>
            </a:extLst>
          </p:cNvPr>
          <p:cNvSpPr>
            <a:spLocks noGrp="1"/>
          </p:cNvSpPr>
          <p:nvPr>
            <p:ph type="dt" sz="half" idx="10"/>
          </p:nvPr>
        </p:nvSpPr>
        <p:spPr/>
        <p:txBody>
          <a:bodyPr/>
          <a:lstStyle/>
          <a:p>
            <a:fld id="{535311A3-D9A5-46D0-842F-58514B93E96F}" type="datetimeFigureOut">
              <a:rPr lang="en-GB" smtClean="0"/>
              <a:t>26/01/2021</a:t>
            </a:fld>
            <a:endParaRPr lang="en-GB"/>
          </a:p>
        </p:txBody>
      </p:sp>
      <p:sp>
        <p:nvSpPr>
          <p:cNvPr id="3" name="Footer Placeholder 2">
            <a:extLst>
              <a:ext uri="{FF2B5EF4-FFF2-40B4-BE49-F238E27FC236}">
                <a16:creationId xmlns:a16="http://schemas.microsoft.com/office/drawing/2014/main" id="{79C3C806-BB98-41A2-B851-87D5CDB4D1A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60E2BEA-18EB-4843-A46B-A87E74A826CB}"/>
              </a:ext>
            </a:extLst>
          </p:cNvPr>
          <p:cNvSpPr>
            <a:spLocks noGrp="1"/>
          </p:cNvSpPr>
          <p:nvPr>
            <p:ph type="sldNum" sz="quarter" idx="12"/>
          </p:nvPr>
        </p:nvSpPr>
        <p:spPr/>
        <p:txBody>
          <a:bodyPr/>
          <a:lstStyle/>
          <a:p>
            <a:fld id="{CFAF0E36-CDF0-49D7-A8A5-2042C1B672E6}" type="slidenum">
              <a:rPr lang="en-GB" smtClean="0"/>
              <a:t>‹#›</a:t>
            </a:fld>
            <a:endParaRPr lang="en-GB"/>
          </a:p>
        </p:txBody>
      </p:sp>
    </p:spTree>
    <p:extLst>
      <p:ext uri="{BB962C8B-B14F-4D97-AF65-F5344CB8AC3E}">
        <p14:creationId xmlns:p14="http://schemas.microsoft.com/office/powerpoint/2010/main" val="8690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1DCF-0160-48EF-937D-6DB687B15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A528B8-ADB8-450E-A830-25B149DFCF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CF6DAC-92C9-499E-9C47-37BFC58BF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301F5-C847-419D-A9A7-B7BF45302AC9}"/>
              </a:ext>
            </a:extLst>
          </p:cNvPr>
          <p:cNvSpPr>
            <a:spLocks noGrp="1"/>
          </p:cNvSpPr>
          <p:nvPr>
            <p:ph type="dt" sz="half" idx="10"/>
          </p:nvPr>
        </p:nvSpPr>
        <p:spPr/>
        <p:txBody>
          <a:bodyPr/>
          <a:lstStyle/>
          <a:p>
            <a:fld id="{535311A3-D9A5-46D0-842F-58514B93E96F}" type="datetimeFigureOut">
              <a:rPr lang="en-GB" smtClean="0"/>
              <a:t>26/01/2021</a:t>
            </a:fld>
            <a:endParaRPr lang="en-GB"/>
          </a:p>
        </p:txBody>
      </p:sp>
      <p:sp>
        <p:nvSpPr>
          <p:cNvPr id="6" name="Footer Placeholder 5">
            <a:extLst>
              <a:ext uri="{FF2B5EF4-FFF2-40B4-BE49-F238E27FC236}">
                <a16:creationId xmlns:a16="http://schemas.microsoft.com/office/drawing/2014/main" id="{19A954F1-5C29-4E65-A58E-5C39C9703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43ECBB-99D6-4A11-A74B-25C1BA560375}"/>
              </a:ext>
            </a:extLst>
          </p:cNvPr>
          <p:cNvSpPr>
            <a:spLocks noGrp="1"/>
          </p:cNvSpPr>
          <p:nvPr>
            <p:ph type="sldNum" sz="quarter" idx="12"/>
          </p:nvPr>
        </p:nvSpPr>
        <p:spPr/>
        <p:txBody>
          <a:bodyPr/>
          <a:lstStyle/>
          <a:p>
            <a:fld id="{CFAF0E36-CDF0-49D7-A8A5-2042C1B672E6}" type="slidenum">
              <a:rPr lang="en-GB" smtClean="0"/>
              <a:t>‹#›</a:t>
            </a:fld>
            <a:endParaRPr lang="en-GB"/>
          </a:p>
        </p:txBody>
      </p:sp>
    </p:spTree>
    <p:extLst>
      <p:ext uri="{BB962C8B-B14F-4D97-AF65-F5344CB8AC3E}">
        <p14:creationId xmlns:p14="http://schemas.microsoft.com/office/powerpoint/2010/main" val="4131848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9F29-A5A5-43A5-B7AE-E564BE7B4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B5FC24-F900-4622-AC14-8997332C9A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7DB9BF-2441-4960-A3B2-BC9C8C11C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55295A-1151-4B67-A17F-8D7C443234E4}"/>
              </a:ext>
            </a:extLst>
          </p:cNvPr>
          <p:cNvSpPr>
            <a:spLocks noGrp="1"/>
          </p:cNvSpPr>
          <p:nvPr>
            <p:ph type="dt" sz="half" idx="10"/>
          </p:nvPr>
        </p:nvSpPr>
        <p:spPr/>
        <p:txBody>
          <a:bodyPr/>
          <a:lstStyle/>
          <a:p>
            <a:fld id="{535311A3-D9A5-46D0-842F-58514B93E96F}" type="datetimeFigureOut">
              <a:rPr lang="en-GB" smtClean="0"/>
              <a:t>26/01/2021</a:t>
            </a:fld>
            <a:endParaRPr lang="en-GB"/>
          </a:p>
        </p:txBody>
      </p:sp>
      <p:sp>
        <p:nvSpPr>
          <p:cNvPr id="6" name="Footer Placeholder 5">
            <a:extLst>
              <a:ext uri="{FF2B5EF4-FFF2-40B4-BE49-F238E27FC236}">
                <a16:creationId xmlns:a16="http://schemas.microsoft.com/office/drawing/2014/main" id="{792B52B6-34E6-438D-8507-36F4A4A4AA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54E0C-5DBF-48D3-B15D-E7E613A40579}"/>
              </a:ext>
            </a:extLst>
          </p:cNvPr>
          <p:cNvSpPr>
            <a:spLocks noGrp="1"/>
          </p:cNvSpPr>
          <p:nvPr>
            <p:ph type="sldNum" sz="quarter" idx="12"/>
          </p:nvPr>
        </p:nvSpPr>
        <p:spPr/>
        <p:txBody>
          <a:bodyPr/>
          <a:lstStyle/>
          <a:p>
            <a:fld id="{CFAF0E36-CDF0-49D7-A8A5-2042C1B672E6}" type="slidenum">
              <a:rPr lang="en-GB" smtClean="0"/>
              <a:t>‹#›</a:t>
            </a:fld>
            <a:endParaRPr lang="en-GB"/>
          </a:p>
        </p:txBody>
      </p:sp>
    </p:spTree>
    <p:extLst>
      <p:ext uri="{BB962C8B-B14F-4D97-AF65-F5344CB8AC3E}">
        <p14:creationId xmlns:p14="http://schemas.microsoft.com/office/powerpoint/2010/main" val="1536718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28F72-8F9E-4595-9C71-174E167FFC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B7F4FD-E942-4FA2-8BE7-59D872C97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F86C00-1E39-4D9F-A07D-1F5150E5A8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311A3-D9A5-46D0-842F-58514B93E96F}" type="datetimeFigureOut">
              <a:rPr lang="en-GB" smtClean="0"/>
              <a:t>26/01/2021</a:t>
            </a:fld>
            <a:endParaRPr lang="en-GB"/>
          </a:p>
        </p:txBody>
      </p:sp>
      <p:sp>
        <p:nvSpPr>
          <p:cNvPr id="5" name="Footer Placeholder 4">
            <a:extLst>
              <a:ext uri="{FF2B5EF4-FFF2-40B4-BE49-F238E27FC236}">
                <a16:creationId xmlns:a16="http://schemas.microsoft.com/office/drawing/2014/main" id="{35B5FBE9-E6C9-4BFC-9350-8333C15449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8F8F70-669C-4414-A102-C22328BC89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F0E36-CDF0-49D7-A8A5-2042C1B672E6}" type="slidenum">
              <a:rPr lang="en-GB" smtClean="0"/>
              <a:t>‹#›</a:t>
            </a:fld>
            <a:endParaRPr lang="en-GB"/>
          </a:p>
        </p:txBody>
      </p:sp>
    </p:spTree>
    <p:extLst>
      <p:ext uri="{BB962C8B-B14F-4D97-AF65-F5344CB8AC3E}">
        <p14:creationId xmlns:p14="http://schemas.microsoft.com/office/powerpoint/2010/main" val="1364752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oleObject" Target="../embeddings/oleObject2.bin"/><Relationship Id="rId1" Type="http://schemas.openxmlformats.org/officeDocument/2006/relationships/slideLayout" Target="../slideLayouts/slideLayout9.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FAF9A1A-9075-49E1-B84D-B597B0AD7229}"/>
              </a:ext>
            </a:extLst>
          </p:cNvPr>
          <p:cNvSpPr txBox="1"/>
          <p:nvPr/>
        </p:nvSpPr>
        <p:spPr>
          <a:xfrm>
            <a:off x="259488" y="34415"/>
            <a:ext cx="7358006" cy="954107"/>
          </a:xfrm>
          <a:prstGeom prst="rect">
            <a:avLst/>
          </a:prstGeom>
          <a:noFill/>
        </p:spPr>
        <p:txBody>
          <a:bodyPr wrap="square" rtlCol="0">
            <a:spAutoFit/>
          </a:bodyPr>
          <a:lstStyle/>
          <a:p>
            <a:endParaRPr lang="en-GB" dirty="0"/>
          </a:p>
          <a:p>
            <a:r>
              <a:rPr lang="en-GB" sz="2000" dirty="0">
                <a:solidFill>
                  <a:schemeClr val="bg1"/>
                </a:solidFill>
              </a:rPr>
              <a:t>Charlotte Avenue, Fairfield, Hitchin, SG5 4GQ</a:t>
            </a:r>
          </a:p>
          <a:p>
            <a:endParaRPr lang="en-GB" dirty="0"/>
          </a:p>
        </p:txBody>
      </p:sp>
      <p:sp>
        <p:nvSpPr>
          <p:cNvPr id="12" name="TextBox 11">
            <a:extLst>
              <a:ext uri="{FF2B5EF4-FFF2-40B4-BE49-F238E27FC236}">
                <a16:creationId xmlns:a16="http://schemas.microsoft.com/office/drawing/2014/main" id="{390B8FEF-84EC-4109-9660-A52E556507B4}"/>
              </a:ext>
            </a:extLst>
          </p:cNvPr>
          <p:cNvSpPr txBox="1"/>
          <p:nvPr/>
        </p:nvSpPr>
        <p:spPr>
          <a:xfrm>
            <a:off x="-11924" y="6360487"/>
            <a:ext cx="5121251" cy="369332"/>
          </a:xfrm>
          <a:prstGeom prst="rect">
            <a:avLst/>
          </a:prstGeom>
          <a:noFill/>
        </p:spPr>
        <p:txBody>
          <a:bodyPr wrap="square" rtlCol="0">
            <a:spAutoFit/>
          </a:bodyPr>
          <a:lstStyle/>
          <a:p>
            <a:r>
              <a:rPr lang="en-GB" dirty="0">
                <a:solidFill>
                  <a:schemeClr val="bg1"/>
                </a:solidFill>
              </a:rPr>
              <a:t>3 double bedroom terraced house for sale  (EPC: C)</a:t>
            </a:r>
          </a:p>
        </p:txBody>
      </p:sp>
      <p:sp>
        <p:nvSpPr>
          <p:cNvPr id="5" name="Rectangle 4">
            <a:extLst>
              <a:ext uri="{FF2B5EF4-FFF2-40B4-BE49-F238E27FC236}">
                <a16:creationId xmlns:a16="http://schemas.microsoft.com/office/drawing/2014/main" id="{3F6F714B-5829-43A5-A841-CAABDB863CA3}"/>
              </a:ext>
            </a:extLst>
          </p:cNvPr>
          <p:cNvSpPr/>
          <p:nvPr/>
        </p:nvSpPr>
        <p:spPr>
          <a:xfrm>
            <a:off x="-11924" y="0"/>
            <a:ext cx="12203924" cy="8880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7F3D731-4BF8-42A1-9DAE-E77396604C9E}"/>
              </a:ext>
            </a:extLst>
          </p:cNvPr>
          <p:cNvSpPr txBox="1"/>
          <p:nvPr/>
        </p:nvSpPr>
        <p:spPr>
          <a:xfrm>
            <a:off x="109176" y="219832"/>
            <a:ext cx="7268654" cy="461665"/>
          </a:xfrm>
          <a:prstGeom prst="rect">
            <a:avLst/>
          </a:prstGeom>
          <a:solidFill>
            <a:srgbClr val="002060"/>
          </a:solidFill>
        </p:spPr>
        <p:txBody>
          <a:bodyPr wrap="square" rtlCol="0">
            <a:spAutoFit/>
          </a:bodyPr>
          <a:lstStyle/>
          <a:p>
            <a:r>
              <a:rPr lang="en-GB" sz="2400" dirty="0">
                <a:solidFill>
                  <a:schemeClr val="bg1"/>
                </a:solidFill>
                <a:latin typeface="Constantia" panose="02030602050306030303" pitchFamily="18" charset="0"/>
                <a:cs typeface="Aparajita" panose="020B0502040204020203" pitchFamily="18" charset="0"/>
              </a:rPr>
              <a:t>Woodbridge Close NW2</a:t>
            </a:r>
          </a:p>
        </p:txBody>
      </p:sp>
      <p:sp>
        <p:nvSpPr>
          <p:cNvPr id="13" name="Rectangle 12">
            <a:extLst>
              <a:ext uri="{FF2B5EF4-FFF2-40B4-BE49-F238E27FC236}">
                <a16:creationId xmlns:a16="http://schemas.microsoft.com/office/drawing/2014/main" id="{6F9A1F13-4789-4DCB-9877-F57EA34131AF}"/>
              </a:ext>
            </a:extLst>
          </p:cNvPr>
          <p:cNvSpPr/>
          <p:nvPr/>
        </p:nvSpPr>
        <p:spPr>
          <a:xfrm>
            <a:off x="-11924" y="6192162"/>
            <a:ext cx="12197136" cy="67282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3D3FC163-DD28-4693-B669-1AF52F234D4A}"/>
              </a:ext>
            </a:extLst>
          </p:cNvPr>
          <p:cNvSpPr txBox="1"/>
          <p:nvPr/>
        </p:nvSpPr>
        <p:spPr>
          <a:xfrm>
            <a:off x="259488" y="6360487"/>
            <a:ext cx="5836512" cy="461665"/>
          </a:xfrm>
          <a:prstGeom prst="rect">
            <a:avLst/>
          </a:prstGeom>
          <a:solidFill>
            <a:srgbClr val="002060"/>
          </a:solidFill>
        </p:spPr>
        <p:txBody>
          <a:bodyPr wrap="square" rtlCol="0">
            <a:spAutoFit/>
          </a:bodyPr>
          <a:lstStyle/>
          <a:p>
            <a:r>
              <a:rPr lang="en-GB" sz="2400" dirty="0">
                <a:solidFill>
                  <a:schemeClr val="bg1"/>
                </a:solidFill>
                <a:latin typeface="Constantia" panose="02030602050306030303" pitchFamily="18" charset="0"/>
              </a:rPr>
              <a:t>3 bedroom freehold house </a:t>
            </a:r>
          </a:p>
        </p:txBody>
      </p:sp>
      <p:sp>
        <p:nvSpPr>
          <p:cNvPr id="16" name="TextBox 15">
            <a:extLst>
              <a:ext uri="{FF2B5EF4-FFF2-40B4-BE49-F238E27FC236}">
                <a16:creationId xmlns:a16="http://schemas.microsoft.com/office/drawing/2014/main" id="{D3991B75-14C5-45C3-91F5-CD02D4B46E36}"/>
              </a:ext>
            </a:extLst>
          </p:cNvPr>
          <p:cNvSpPr txBox="1"/>
          <p:nvPr/>
        </p:nvSpPr>
        <p:spPr>
          <a:xfrm>
            <a:off x="7955799" y="6360487"/>
            <a:ext cx="4236201" cy="369332"/>
          </a:xfrm>
          <a:prstGeom prst="rect">
            <a:avLst/>
          </a:prstGeom>
          <a:noFill/>
        </p:spPr>
        <p:txBody>
          <a:bodyPr wrap="square" rtlCol="0">
            <a:spAutoFit/>
          </a:bodyPr>
          <a:lstStyle/>
          <a:p>
            <a:r>
              <a:rPr lang="en-GB" dirty="0">
                <a:solidFill>
                  <a:schemeClr val="bg1"/>
                </a:solidFill>
                <a:latin typeface="Constantia" panose="02030602050306030303" pitchFamily="18" charset="0"/>
              </a:rPr>
              <a:t>07460 088 110   liana@lianaloporto.co.uk</a:t>
            </a:r>
          </a:p>
        </p:txBody>
      </p:sp>
      <p:sp>
        <p:nvSpPr>
          <p:cNvPr id="17" name="TextBox 16">
            <a:extLst>
              <a:ext uri="{FF2B5EF4-FFF2-40B4-BE49-F238E27FC236}">
                <a16:creationId xmlns:a16="http://schemas.microsoft.com/office/drawing/2014/main" id="{6DF5637E-6D75-4ECC-94BD-F9CF125CF59A}"/>
              </a:ext>
            </a:extLst>
          </p:cNvPr>
          <p:cNvSpPr txBox="1"/>
          <p:nvPr/>
        </p:nvSpPr>
        <p:spPr>
          <a:xfrm>
            <a:off x="9046347" y="219832"/>
            <a:ext cx="3036478" cy="369332"/>
          </a:xfrm>
          <a:prstGeom prst="rect">
            <a:avLst/>
          </a:prstGeom>
          <a:noFill/>
        </p:spPr>
        <p:txBody>
          <a:bodyPr wrap="square" rtlCol="0">
            <a:spAutoFit/>
          </a:bodyPr>
          <a:lstStyle/>
          <a:p>
            <a:r>
              <a:rPr lang="en-GB" dirty="0">
                <a:solidFill>
                  <a:schemeClr val="bg1"/>
                </a:solidFill>
                <a:latin typeface="Constantia" panose="02030602050306030303" pitchFamily="18" charset="0"/>
              </a:rPr>
              <a:t>www.lianaloporto.co.uk</a:t>
            </a:r>
            <a:endParaRPr lang="en-GB" dirty="0"/>
          </a:p>
        </p:txBody>
      </p:sp>
      <p:pic>
        <p:nvPicPr>
          <p:cNvPr id="19" name="Picture 18">
            <a:extLst>
              <a:ext uri="{FF2B5EF4-FFF2-40B4-BE49-F238E27FC236}">
                <a16:creationId xmlns:a16="http://schemas.microsoft.com/office/drawing/2014/main" id="{7822BACC-705E-4F02-8CB9-2D23CCFDF9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176" y="1139231"/>
            <a:ext cx="4161175" cy="1968123"/>
          </a:xfrm>
          <a:prstGeom prst="rect">
            <a:avLst/>
          </a:prstGeom>
        </p:spPr>
      </p:pic>
      <p:pic>
        <p:nvPicPr>
          <p:cNvPr id="33" name="Picture 32">
            <a:extLst>
              <a:ext uri="{FF2B5EF4-FFF2-40B4-BE49-F238E27FC236}">
                <a16:creationId xmlns:a16="http://schemas.microsoft.com/office/drawing/2014/main" id="{0A6E9CC7-F99B-4909-AE14-9057105915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52305" y="954548"/>
            <a:ext cx="7729839" cy="5151937"/>
          </a:xfrm>
          <a:prstGeom prst="rect">
            <a:avLst/>
          </a:prstGeom>
        </p:spPr>
      </p:pic>
      <p:pic>
        <p:nvPicPr>
          <p:cNvPr id="35" name="Picture 34">
            <a:extLst>
              <a:ext uri="{FF2B5EF4-FFF2-40B4-BE49-F238E27FC236}">
                <a16:creationId xmlns:a16="http://schemas.microsoft.com/office/drawing/2014/main" id="{4C3B1D3D-E83B-4A53-834D-226EAC84A6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0094" y="3370486"/>
            <a:ext cx="4106679" cy="2737101"/>
          </a:xfrm>
          <a:prstGeom prst="rect">
            <a:avLst/>
          </a:prstGeom>
        </p:spPr>
      </p:pic>
    </p:spTree>
    <p:extLst>
      <p:ext uri="{BB962C8B-B14F-4D97-AF65-F5344CB8AC3E}">
        <p14:creationId xmlns:p14="http://schemas.microsoft.com/office/powerpoint/2010/main" val="2283871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870FBFE-3CFD-4349-B3DC-6F7DC914BABC}"/>
              </a:ext>
            </a:extLst>
          </p:cNvPr>
          <p:cNvGraphicFramePr>
            <a:graphicFrameLocks noChangeAspect="1"/>
          </p:cNvGraphicFramePr>
          <p:nvPr>
            <p:extLst>
              <p:ext uri="{D42A27DB-BD31-4B8C-83A1-F6EECF244321}">
                <p14:modId xmlns:p14="http://schemas.microsoft.com/office/powerpoint/2010/main" val="1233214213"/>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14" name="Picture Placeholder 11">
            <a:extLst>
              <a:ext uri="{FF2B5EF4-FFF2-40B4-BE49-F238E27FC236}">
                <a16:creationId xmlns:a16="http://schemas.microsoft.com/office/drawing/2014/main" id="{5553C868-72D5-4300-B5EF-FC2D093E884B}"/>
              </a:ext>
            </a:extLst>
          </p:cNvPr>
          <p:cNvSpPr txBox="1">
            <a:spLocks/>
          </p:cNvSpPr>
          <p:nvPr/>
        </p:nvSpPr>
        <p:spPr>
          <a:xfrm>
            <a:off x="233537" y="263448"/>
            <a:ext cx="5040586" cy="3876405"/>
          </a:xfrm>
          <a:prstGeom prst="rect">
            <a:avLst/>
          </a:prstGeom>
        </p:spPr>
      </p:sp>
      <p:sp>
        <p:nvSpPr>
          <p:cNvPr id="20" name="TextBox 19">
            <a:extLst>
              <a:ext uri="{FF2B5EF4-FFF2-40B4-BE49-F238E27FC236}">
                <a16:creationId xmlns:a16="http://schemas.microsoft.com/office/drawing/2014/main" id="{E0729538-527E-40B2-8761-D23144757F47}"/>
              </a:ext>
            </a:extLst>
          </p:cNvPr>
          <p:cNvSpPr txBox="1"/>
          <p:nvPr/>
        </p:nvSpPr>
        <p:spPr>
          <a:xfrm>
            <a:off x="6096000" y="78001"/>
            <a:ext cx="5664104" cy="6047809"/>
          </a:xfrm>
          <a:prstGeom prst="rect">
            <a:avLst/>
          </a:prstGeom>
          <a:noFill/>
        </p:spPr>
        <p:txBody>
          <a:bodyPr wrap="square" rtlCol="0">
            <a:spAutoFit/>
          </a:bodyPr>
          <a:lstStyle/>
          <a:p>
            <a:r>
              <a:rPr lang="en-GB" sz="1400" b="1" dirty="0">
                <a:solidFill>
                  <a:schemeClr val="bg2">
                    <a:lumMod val="50000"/>
                  </a:schemeClr>
                </a:solidFill>
                <a:latin typeface="Constantia" panose="02030602050306030303" pitchFamily="18" charset="0"/>
                <a:cs typeface="Times New Roman" panose="02020603050405020304" pitchFamily="18" charset="0"/>
              </a:rPr>
              <a:t>About this property…</a:t>
            </a:r>
          </a:p>
          <a:p>
            <a:pPr algn="l" fontAlgn="base"/>
            <a:br>
              <a:rPr lang="en-GB" sz="1100" b="1" dirty="0">
                <a:solidFill>
                  <a:schemeClr val="bg2">
                    <a:lumMod val="50000"/>
                  </a:schemeClr>
                </a:solidFill>
                <a:latin typeface="Constantia" panose="02030602050306030303" pitchFamily="18" charset="0"/>
                <a:cs typeface="Times New Roman" panose="02020603050405020304" pitchFamily="18" charset="0"/>
              </a:rPr>
            </a:br>
            <a:br>
              <a:rPr lang="en-GB" sz="1200" dirty="0">
                <a:solidFill>
                  <a:schemeClr val="bg2">
                    <a:lumMod val="50000"/>
                  </a:schemeClr>
                </a:solidFill>
                <a:latin typeface="Constantia" panose="02030602050306030303" pitchFamily="18" charset="0"/>
                <a:cs typeface="Times New Roman" panose="02020603050405020304" pitchFamily="18" charset="0"/>
              </a:rPr>
            </a:br>
            <a:r>
              <a:rPr lang="en-GB" sz="1200" b="0" i="0" dirty="0">
                <a:solidFill>
                  <a:schemeClr val="bg2">
                    <a:lumMod val="50000"/>
                  </a:schemeClr>
                </a:solidFill>
                <a:effectLst/>
                <a:latin typeface="Constantia" panose="02030602050306030303" pitchFamily="18" charset="0"/>
              </a:rPr>
              <a:t> 3 bedroom Freehold family home located a short stroll away from the wonderful Gladstone Park.</a:t>
            </a:r>
          </a:p>
          <a:p>
            <a:pPr algn="l" fontAlgn="base"/>
            <a:r>
              <a:rPr lang="en-GB" sz="1200" b="0" i="0" dirty="0">
                <a:solidFill>
                  <a:schemeClr val="bg2">
                    <a:lumMod val="50000"/>
                  </a:schemeClr>
                </a:solidFill>
                <a:effectLst/>
                <a:latin typeface="Constantia" panose="02030602050306030303" pitchFamily="18" charset="0"/>
              </a:rPr>
              <a:t>Recently refurbished to a high standard it enjoys a large open plan reception room with dining area, bi-folding doors which lead onto a sunny back garden with BBQ area ideal for entertaining on a hot summers day. There is a modern kitchen with plenty of storage, the owner is a chef so every part of the kitchen has been designed for the pure enjoyment of cooking. The guest WC is modern and neutral and has a rain shower.</a:t>
            </a:r>
          </a:p>
          <a:p>
            <a:pPr algn="l" fontAlgn="base"/>
            <a:r>
              <a:rPr lang="en-GB" sz="1200" b="0" i="0" dirty="0">
                <a:solidFill>
                  <a:schemeClr val="bg2">
                    <a:lumMod val="50000"/>
                  </a:schemeClr>
                </a:solidFill>
                <a:effectLst/>
                <a:latin typeface="Constantia" panose="02030602050306030303" pitchFamily="18" charset="0"/>
              </a:rPr>
              <a:t>Upstairs one finds 3 double bedrooms and a trendy family bathroom.</a:t>
            </a:r>
          </a:p>
          <a:p>
            <a:pPr algn="l" fontAlgn="base"/>
            <a:r>
              <a:rPr lang="en-GB" sz="1200" b="0" i="0" dirty="0">
                <a:solidFill>
                  <a:schemeClr val="bg2">
                    <a:lumMod val="50000"/>
                  </a:schemeClr>
                </a:solidFill>
                <a:effectLst/>
                <a:latin typeface="Constantia" panose="02030602050306030303" pitchFamily="18" charset="0"/>
              </a:rPr>
              <a:t>Woodbridge close is conveniently located within close walking distance from Gladstone Park with the Gladstone Park Café ideal for a pitstop on a weekend walk, there are tennis courts and two lovely playgrounds. There are numerous schools, Our Lady of Grace Junior School and Menorah girls school to name a few. Local shops are a 5 minute walk and Lidl and the famous Wing Yip are a short drive away.</a:t>
            </a:r>
          </a:p>
          <a:p>
            <a:pPr algn="l" fontAlgn="base"/>
            <a:r>
              <a:rPr lang="en-GB" sz="1200" b="0" i="0" dirty="0">
                <a:solidFill>
                  <a:schemeClr val="bg2">
                    <a:lumMod val="50000"/>
                  </a:schemeClr>
                </a:solidFill>
                <a:effectLst/>
                <a:latin typeface="Constantia" panose="02030602050306030303" pitchFamily="18" charset="0"/>
              </a:rPr>
              <a:t>The Brent Cross regeneration is one of the biggest regeneration projects in Europe and London’s most ambitious regeneration project since the start of the pandemic - it will become the capital’s biggest “15 minute town” where shops, offices, restaurants, parks and the train station are all within a quarter of an hour’s walk.</a:t>
            </a:r>
          </a:p>
          <a:p>
            <a:pPr algn="l" fontAlgn="base"/>
            <a:r>
              <a:rPr lang="en-GB" sz="1200" b="0" i="0" dirty="0">
                <a:solidFill>
                  <a:schemeClr val="bg2">
                    <a:lumMod val="50000"/>
                  </a:schemeClr>
                </a:solidFill>
                <a:effectLst/>
                <a:latin typeface="Constantia" panose="02030602050306030303" pitchFamily="18" charset="0"/>
              </a:rPr>
              <a:t>Transport – It is equidistant from Dollis Hill and Neasden Underground stations and  within easy reach of Staples Corner, Brent Cross and the M1. Cricklewood Overground is on the Midland Main Line, with regular services to London St Pancras, Wimbledon, Sutton, Luton and St Albans. The station is also served by a number of London bus routes leading all over the city.</a:t>
            </a:r>
          </a:p>
          <a:p>
            <a:endParaRPr lang="en-GB" sz="1200" dirty="0">
              <a:solidFill>
                <a:schemeClr val="accent3">
                  <a:lumMod val="50000"/>
                </a:schemeClr>
              </a:solidFill>
              <a:latin typeface="Constantia" panose="02030602050306030303" pitchFamily="18" charset="0"/>
            </a:endParaRPr>
          </a:p>
          <a:p>
            <a:r>
              <a:rPr lang="en-GB" sz="1200" dirty="0">
                <a:solidFill>
                  <a:schemeClr val="tx1">
                    <a:lumMod val="65000"/>
                    <a:lumOff val="35000"/>
                  </a:schemeClr>
                </a:solidFill>
                <a:latin typeface="Constantia" panose="02030602050306030303" pitchFamily="18" charset="0"/>
              </a:rPr>
              <a:t>  </a:t>
            </a:r>
          </a:p>
          <a:p>
            <a:endParaRPr lang="en-GB" sz="1100" dirty="0"/>
          </a:p>
          <a:p>
            <a:endParaRPr lang="en-GB" sz="1100" dirty="0"/>
          </a:p>
          <a:p>
            <a:endParaRPr lang="en-GB" sz="1600" dirty="0"/>
          </a:p>
        </p:txBody>
      </p:sp>
      <p:sp>
        <p:nvSpPr>
          <p:cNvPr id="37" name="Picture Placeholder 15">
            <a:extLst>
              <a:ext uri="{FF2B5EF4-FFF2-40B4-BE49-F238E27FC236}">
                <a16:creationId xmlns:a16="http://schemas.microsoft.com/office/drawing/2014/main" id="{66D4701E-F7F1-4464-9843-411823462B0B}"/>
              </a:ext>
            </a:extLst>
          </p:cNvPr>
          <p:cNvSpPr txBox="1">
            <a:spLocks/>
          </p:cNvSpPr>
          <p:nvPr/>
        </p:nvSpPr>
        <p:spPr>
          <a:xfrm>
            <a:off x="-544690" y="3359471"/>
            <a:ext cx="5040586" cy="1459016"/>
          </a:xfrm>
          <a:prstGeom prst="rect">
            <a:avLst/>
          </a:prstGeom>
        </p:spPr>
      </p:sp>
      <p:sp>
        <p:nvSpPr>
          <p:cNvPr id="2" name="Rectangle 1">
            <a:extLst>
              <a:ext uri="{FF2B5EF4-FFF2-40B4-BE49-F238E27FC236}">
                <a16:creationId xmlns:a16="http://schemas.microsoft.com/office/drawing/2014/main" id="{3BE01F92-C614-4659-82F5-060CCA78729D}"/>
              </a:ext>
            </a:extLst>
          </p:cNvPr>
          <p:cNvSpPr/>
          <p:nvPr/>
        </p:nvSpPr>
        <p:spPr>
          <a:xfrm>
            <a:off x="0" y="6234082"/>
            <a:ext cx="12197136" cy="62391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D1FA9AF6-E928-4CBC-9614-5BC3DB752289}"/>
              </a:ext>
            </a:extLst>
          </p:cNvPr>
          <p:cNvSpPr txBox="1"/>
          <p:nvPr/>
        </p:nvSpPr>
        <p:spPr>
          <a:xfrm>
            <a:off x="259488" y="6318334"/>
            <a:ext cx="5836512" cy="461665"/>
          </a:xfrm>
          <a:prstGeom prst="rect">
            <a:avLst/>
          </a:prstGeom>
          <a:noFill/>
        </p:spPr>
        <p:txBody>
          <a:bodyPr wrap="square" rtlCol="0">
            <a:spAutoFit/>
          </a:bodyPr>
          <a:lstStyle/>
          <a:p>
            <a:r>
              <a:rPr lang="en-GB" sz="2400" dirty="0">
                <a:solidFill>
                  <a:schemeClr val="bg1"/>
                </a:solidFill>
                <a:latin typeface="Constantia" panose="02030602050306030303" pitchFamily="18" charset="0"/>
              </a:rPr>
              <a:t>www.lianaloporto.co.uk</a:t>
            </a:r>
          </a:p>
        </p:txBody>
      </p:sp>
      <p:sp>
        <p:nvSpPr>
          <p:cNvPr id="6" name="TextBox 5">
            <a:extLst>
              <a:ext uri="{FF2B5EF4-FFF2-40B4-BE49-F238E27FC236}">
                <a16:creationId xmlns:a16="http://schemas.microsoft.com/office/drawing/2014/main" id="{0462D2ED-2D18-4FD9-B34F-E5EC7A515E36}"/>
              </a:ext>
            </a:extLst>
          </p:cNvPr>
          <p:cNvSpPr txBox="1"/>
          <p:nvPr/>
        </p:nvSpPr>
        <p:spPr>
          <a:xfrm>
            <a:off x="8752134" y="6315208"/>
            <a:ext cx="5836512" cy="461665"/>
          </a:xfrm>
          <a:prstGeom prst="rect">
            <a:avLst/>
          </a:prstGeom>
          <a:noFill/>
        </p:spPr>
        <p:txBody>
          <a:bodyPr wrap="square" rtlCol="0">
            <a:spAutoFit/>
          </a:bodyPr>
          <a:lstStyle/>
          <a:p>
            <a:r>
              <a:rPr lang="en-GB" sz="2400" dirty="0">
                <a:solidFill>
                  <a:schemeClr val="bg1"/>
                </a:solidFill>
                <a:latin typeface="Constantia" panose="02030602050306030303" pitchFamily="18" charset="0"/>
              </a:rPr>
              <a:t>Trusted, Expert, Advice</a:t>
            </a:r>
          </a:p>
        </p:txBody>
      </p:sp>
      <p:pic>
        <p:nvPicPr>
          <p:cNvPr id="31" name="Picture 30">
            <a:extLst>
              <a:ext uri="{FF2B5EF4-FFF2-40B4-BE49-F238E27FC236}">
                <a16:creationId xmlns:a16="http://schemas.microsoft.com/office/drawing/2014/main" id="{B43D1906-B889-4A4A-9995-E81296E7EB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65" y="79503"/>
            <a:ext cx="6006067" cy="4003043"/>
          </a:xfrm>
          <a:prstGeom prst="rect">
            <a:avLst/>
          </a:prstGeom>
        </p:spPr>
      </p:pic>
      <p:pic>
        <p:nvPicPr>
          <p:cNvPr id="39" name="Picture 38">
            <a:extLst>
              <a:ext uri="{FF2B5EF4-FFF2-40B4-BE49-F238E27FC236}">
                <a16:creationId xmlns:a16="http://schemas.microsoft.com/office/drawing/2014/main" id="{408296DF-EBE1-4D59-92B4-40DD5AE521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9438" y="4168300"/>
            <a:ext cx="2465838" cy="1958725"/>
          </a:xfrm>
          <a:prstGeom prst="rect">
            <a:avLst/>
          </a:prstGeom>
        </p:spPr>
      </p:pic>
      <p:pic>
        <p:nvPicPr>
          <p:cNvPr id="41" name="Picture 40">
            <a:extLst>
              <a:ext uri="{FF2B5EF4-FFF2-40B4-BE49-F238E27FC236}">
                <a16:creationId xmlns:a16="http://schemas.microsoft.com/office/drawing/2014/main" id="{CE3FE928-C6E8-4C93-A61F-C8DF360D3E5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15248" y="4159936"/>
            <a:ext cx="2936616" cy="1957254"/>
          </a:xfrm>
          <a:prstGeom prst="rect">
            <a:avLst/>
          </a:prstGeom>
        </p:spPr>
      </p:pic>
    </p:spTree>
    <p:extLst>
      <p:ext uri="{BB962C8B-B14F-4D97-AF65-F5344CB8AC3E}">
        <p14:creationId xmlns:p14="http://schemas.microsoft.com/office/powerpoint/2010/main" val="2749454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870FBFE-3CFD-4349-B3DC-6F7DC914BAB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2" imgW="0" imgH="0" progId="Paint.Picture">
                  <p:embed/>
                </p:oleObj>
              </mc:Choice>
              <mc:Fallback>
                <p:oleObj name="Bitmap Image" r:id="rId2" imgW="0" imgH="0" progId="Paint.Picture">
                  <p:embed/>
                  <p:pic>
                    <p:nvPicPr>
                      <p:cNvPr id="4" name="Object 3">
                        <a:extLst>
                          <a:ext uri="{FF2B5EF4-FFF2-40B4-BE49-F238E27FC236}">
                            <a16:creationId xmlns:a16="http://schemas.microsoft.com/office/drawing/2014/main" id="{4870FBFE-3CFD-4349-B3DC-6F7DC914BABC}"/>
                          </a:ext>
                        </a:extLst>
                      </p:cNvPr>
                      <p:cNvPicPr/>
                      <p:nvPr/>
                    </p:nvPicPr>
                    <p:blipFill/>
                    <p:spPr>
                      <a:xfrm>
                        <a:off x="2032000" y="719138"/>
                        <a:ext cx="8128000" cy="5418137"/>
                      </a:xfrm>
                      <a:prstGeom prst="rect">
                        <a:avLst/>
                      </a:prstGeom>
                    </p:spPr>
                  </p:pic>
                </p:oleObj>
              </mc:Fallback>
            </mc:AlternateContent>
          </a:graphicData>
        </a:graphic>
      </p:graphicFrame>
      <p:sp>
        <p:nvSpPr>
          <p:cNvPr id="14" name="Picture Placeholder 11">
            <a:extLst>
              <a:ext uri="{FF2B5EF4-FFF2-40B4-BE49-F238E27FC236}">
                <a16:creationId xmlns:a16="http://schemas.microsoft.com/office/drawing/2014/main" id="{5553C868-72D5-4300-B5EF-FC2D093E884B}"/>
              </a:ext>
            </a:extLst>
          </p:cNvPr>
          <p:cNvSpPr txBox="1">
            <a:spLocks/>
          </p:cNvSpPr>
          <p:nvPr/>
        </p:nvSpPr>
        <p:spPr>
          <a:xfrm>
            <a:off x="233537" y="263448"/>
            <a:ext cx="5040586" cy="3876405"/>
          </a:xfrm>
          <a:prstGeom prst="rect">
            <a:avLst/>
          </a:prstGeom>
        </p:spPr>
      </p:sp>
      <p:sp>
        <p:nvSpPr>
          <p:cNvPr id="20" name="TextBox 19">
            <a:extLst>
              <a:ext uri="{FF2B5EF4-FFF2-40B4-BE49-F238E27FC236}">
                <a16:creationId xmlns:a16="http://schemas.microsoft.com/office/drawing/2014/main" id="{E0729538-527E-40B2-8761-D23144757F47}"/>
              </a:ext>
            </a:extLst>
          </p:cNvPr>
          <p:cNvSpPr txBox="1"/>
          <p:nvPr/>
        </p:nvSpPr>
        <p:spPr>
          <a:xfrm>
            <a:off x="7357722" y="1905107"/>
            <a:ext cx="4824485" cy="1323439"/>
          </a:xfrm>
          <a:prstGeom prst="rect">
            <a:avLst/>
          </a:prstGeom>
          <a:noFill/>
        </p:spPr>
        <p:txBody>
          <a:bodyPr wrap="square" rtlCol="0">
            <a:spAutoFit/>
          </a:bodyPr>
          <a:lstStyle/>
          <a:p>
            <a:endParaRPr lang="en-GB" sz="1600" dirty="0"/>
          </a:p>
          <a:p>
            <a:endParaRPr lang="en-GB" sz="1600" dirty="0"/>
          </a:p>
          <a:p>
            <a:endParaRPr lang="en-GB" sz="1600" dirty="0"/>
          </a:p>
          <a:p>
            <a:endParaRPr lang="en-GB" sz="1600" dirty="0"/>
          </a:p>
          <a:p>
            <a:endParaRPr lang="en-GB" sz="1600" dirty="0"/>
          </a:p>
        </p:txBody>
      </p:sp>
      <p:sp>
        <p:nvSpPr>
          <p:cNvPr id="22" name="TextBox 21">
            <a:extLst>
              <a:ext uri="{FF2B5EF4-FFF2-40B4-BE49-F238E27FC236}">
                <a16:creationId xmlns:a16="http://schemas.microsoft.com/office/drawing/2014/main" id="{4BA506FD-D906-4833-B71B-17ACB63B80F2}"/>
              </a:ext>
            </a:extLst>
          </p:cNvPr>
          <p:cNvSpPr txBox="1"/>
          <p:nvPr/>
        </p:nvSpPr>
        <p:spPr>
          <a:xfrm>
            <a:off x="7445271" y="3359471"/>
            <a:ext cx="4824485" cy="1323439"/>
          </a:xfrm>
          <a:prstGeom prst="rect">
            <a:avLst/>
          </a:prstGeom>
          <a:noFill/>
        </p:spPr>
        <p:txBody>
          <a:bodyPr wrap="square" rtlCol="0">
            <a:spAutoFit/>
          </a:bodyPr>
          <a:lstStyle/>
          <a:p>
            <a:endParaRPr lang="en-GB" sz="1600" dirty="0"/>
          </a:p>
          <a:p>
            <a:endParaRPr lang="en-GB" sz="1600" dirty="0"/>
          </a:p>
          <a:p>
            <a:endParaRPr lang="en-GB" sz="1600" dirty="0"/>
          </a:p>
          <a:p>
            <a:endParaRPr lang="en-GB" sz="1600" dirty="0"/>
          </a:p>
          <a:p>
            <a:endParaRPr lang="en-GB" sz="1600" dirty="0"/>
          </a:p>
        </p:txBody>
      </p:sp>
      <p:sp>
        <p:nvSpPr>
          <p:cNvPr id="25" name="TextBox 24">
            <a:extLst>
              <a:ext uri="{FF2B5EF4-FFF2-40B4-BE49-F238E27FC236}">
                <a16:creationId xmlns:a16="http://schemas.microsoft.com/office/drawing/2014/main" id="{FB3855E5-D8CD-48E3-AE47-E340519E131E}"/>
              </a:ext>
            </a:extLst>
          </p:cNvPr>
          <p:cNvSpPr txBox="1"/>
          <p:nvPr/>
        </p:nvSpPr>
        <p:spPr>
          <a:xfrm>
            <a:off x="7357722" y="3135797"/>
            <a:ext cx="4814763" cy="1169551"/>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endParaRPr lang="en-GB" sz="1400" dirty="0"/>
          </a:p>
          <a:p>
            <a:endParaRPr lang="en-GB" sz="1400" dirty="0"/>
          </a:p>
          <a:p>
            <a:endParaRPr lang="en-GB" sz="1400" dirty="0"/>
          </a:p>
          <a:p>
            <a:endParaRPr lang="en-GB" sz="1400" dirty="0"/>
          </a:p>
          <a:p>
            <a:endParaRPr lang="en-GB" sz="1400" dirty="0"/>
          </a:p>
        </p:txBody>
      </p:sp>
      <p:sp>
        <p:nvSpPr>
          <p:cNvPr id="2" name="Rectangle 1">
            <a:extLst>
              <a:ext uri="{FF2B5EF4-FFF2-40B4-BE49-F238E27FC236}">
                <a16:creationId xmlns:a16="http://schemas.microsoft.com/office/drawing/2014/main" id="{58616532-9931-4518-84E2-29F51A64C4B0}"/>
              </a:ext>
            </a:extLst>
          </p:cNvPr>
          <p:cNvSpPr/>
          <p:nvPr/>
        </p:nvSpPr>
        <p:spPr>
          <a:xfrm>
            <a:off x="0" y="6234082"/>
            <a:ext cx="12197136" cy="62391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131D568-D983-4802-A821-986A44B79B61}"/>
              </a:ext>
            </a:extLst>
          </p:cNvPr>
          <p:cNvSpPr txBox="1"/>
          <p:nvPr/>
        </p:nvSpPr>
        <p:spPr>
          <a:xfrm>
            <a:off x="8752134" y="6315208"/>
            <a:ext cx="5836512" cy="461665"/>
          </a:xfrm>
          <a:prstGeom prst="rect">
            <a:avLst/>
          </a:prstGeom>
          <a:noFill/>
        </p:spPr>
        <p:txBody>
          <a:bodyPr wrap="square" rtlCol="0">
            <a:spAutoFit/>
          </a:bodyPr>
          <a:lstStyle/>
          <a:p>
            <a:r>
              <a:rPr lang="en-GB" sz="2400" dirty="0">
                <a:solidFill>
                  <a:schemeClr val="bg1"/>
                </a:solidFill>
                <a:latin typeface="Constantia" panose="02030602050306030303" pitchFamily="18" charset="0"/>
              </a:rPr>
              <a:t>Trusted, Expert, Advice</a:t>
            </a:r>
          </a:p>
        </p:txBody>
      </p:sp>
      <p:sp>
        <p:nvSpPr>
          <p:cNvPr id="7" name="TextBox 6">
            <a:extLst>
              <a:ext uri="{FF2B5EF4-FFF2-40B4-BE49-F238E27FC236}">
                <a16:creationId xmlns:a16="http://schemas.microsoft.com/office/drawing/2014/main" id="{44AF3CB8-6238-47CA-8715-3BADC3E47A78}"/>
              </a:ext>
            </a:extLst>
          </p:cNvPr>
          <p:cNvSpPr txBox="1"/>
          <p:nvPr/>
        </p:nvSpPr>
        <p:spPr>
          <a:xfrm>
            <a:off x="259488" y="6318334"/>
            <a:ext cx="5836512" cy="461665"/>
          </a:xfrm>
          <a:prstGeom prst="rect">
            <a:avLst/>
          </a:prstGeom>
          <a:solidFill>
            <a:srgbClr val="002060"/>
          </a:solidFill>
        </p:spPr>
        <p:txBody>
          <a:bodyPr wrap="square" rtlCol="0">
            <a:spAutoFit/>
          </a:bodyPr>
          <a:lstStyle/>
          <a:p>
            <a:r>
              <a:rPr lang="en-GB" sz="2400" dirty="0">
                <a:solidFill>
                  <a:schemeClr val="bg1"/>
                </a:solidFill>
                <a:latin typeface="Constantia" panose="02030602050306030303" pitchFamily="18" charset="0"/>
              </a:rPr>
              <a:t>07460 088 110</a:t>
            </a:r>
          </a:p>
        </p:txBody>
      </p:sp>
      <p:pic>
        <p:nvPicPr>
          <p:cNvPr id="55" name="Picture 54">
            <a:extLst>
              <a:ext uri="{FF2B5EF4-FFF2-40B4-BE49-F238E27FC236}">
                <a16:creationId xmlns:a16="http://schemas.microsoft.com/office/drawing/2014/main" id="{5C21FBDE-9DE9-4CB0-B11D-F36E022EE7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712" y="168094"/>
            <a:ext cx="5811701" cy="3873498"/>
          </a:xfrm>
          <a:prstGeom prst="rect">
            <a:avLst/>
          </a:prstGeom>
        </p:spPr>
      </p:pic>
      <p:pic>
        <p:nvPicPr>
          <p:cNvPr id="57" name="Picture 56">
            <a:extLst>
              <a:ext uri="{FF2B5EF4-FFF2-40B4-BE49-F238E27FC236}">
                <a16:creationId xmlns:a16="http://schemas.microsoft.com/office/drawing/2014/main" id="{CC9F516D-E2EC-4123-8AC6-BDCC1EA117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78962" y="171278"/>
            <a:ext cx="5811703" cy="3873500"/>
          </a:xfrm>
          <a:prstGeom prst="rect">
            <a:avLst/>
          </a:prstGeom>
        </p:spPr>
      </p:pic>
      <p:pic>
        <p:nvPicPr>
          <p:cNvPr id="59" name="Picture 58">
            <a:extLst>
              <a:ext uri="{FF2B5EF4-FFF2-40B4-BE49-F238E27FC236}">
                <a16:creationId xmlns:a16="http://schemas.microsoft.com/office/drawing/2014/main" id="{7649C482-ECA2-41CF-9496-964ADAD575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6257" y="4204821"/>
            <a:ext cx="2876460" cy="1917160"/>
          </a:xfrm>
          <a:prstGeom prst="rect">
            <a:avLst/>
          </a:prstGeom>
        </p:spPr>
      </p:pic>
      <p:pic>
        <p:nvPicPr>
          <p:cNvPr id="61" name="Picture 60">
            <a:extLst>
              <a:ext uri="{FF2B5EF4-FFF2-40B4-BE49-F238E27FC236}">
                <a16:creationId xmlns:a16="http://schemas.microsoft.com/office/drawing/2014/main" id="{85C99814-5AD3-4663-925F-00DE1B07EB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18814" y="4204821"/>
            <a:ext cx="2876461" cy="1917161"/>
          </a:xfrm>
          <a:prstGeom prst="rect">
            <a:avLst/>
          </a:prstGeom>
        </p:spPr>
      </p:pic>
      <p:pic>
        <p:nvPicPr>
          <p:cNvPr id="63" name="Picture 62">
            <a:extLst>
              <a:ext uri="{FF2B5EF4-FFF2-40B4-BE49-F238E27FC236}">
                <a16:creationId xmlns:a16="http://schemas.microsoft.com/office/drawing/2014/main" id="{B06EE995-74CF-486E-B7E3-40787E456B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87087" y="4174688"/>
            <a:ext cx="2866862" cy="1910763"/>
          </a:xfrm>
          <a:prstGeom prst="rect">
            <a:avLst/>
          </a:prstGeom>
        </p:spPr>
      </p:pic>
      <p:pic>
        <p:nvPicPr>
          <p:cNvPr id="65" name="Picture 64">
            <a:extLst>
              <a:ext uri="{FF2B5EF4-FFF2-40B4-BE49-F238E27FC236}">
                <a16:creationId xmlns:a16="http://schemas.microsoft.com/office/drawing/2014/main" id="{21424749-5C7E-4173-82AA-0064BB020D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60332" y="4166116"/>
            <a:ext cx="2866862" cy="1910763"/>
          </a:xfrm>
          <a:prstGeom prst="rect">
            <a:avLst/>
          </a:prstGeom>
        </p:spPr>
      </p:pic>
    </p:spTree>
    <p:extLst>
      <p:ext uri="{BB962C8B-B14F-4D97-AF65-F5344CB8AC3E}">
        <p14:creationId xmlns:p14="http://schemas.microsoft.com/office/powerpoint/2010/main" val="1075303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F1889A-1753-4579-92AA-9DEDEDCF2F4A}"/>
              </a:ext>
            </a:extLst>
          </p:cNvPr>
          <p:cNvSpPr txBox="1"/>
          <p:nvPr/>
        </p:nvSpPr>
        <p:spPr>
          <a:xfrm>
            <a:off x="78669" y="231261"/>
            <a:ext cx="3133597" cy="2185214"/>
          </a:xfrm>
          <a:prstGeom prst="rect">
            <a:avLst/>
          </a:prstGeom>
          <a:noFill/>
        </p:spPr>
        <p:txBody>
          <a:bodyPr wrap="square" rtlCol="0">
            <a:spAutoFit/>
          </a:bodyPr>
          <a:lstStyle/>
          <a:p>
            <a:pPr lvl="0"/>
            <a:r>
              <a:rPr lang="en-GB" sz="1400" b="1" dirty="0">
                <a:solidFill>
                  <a:schemeClr val="tx1">
                    <a:lumMod val="65000"/>
                    <a:lumOff val="35000"/>
                  </a:schemeClr>
                </a:solidFill>
                <a:latin typeface="Constantia" panose="02030602050306030303" pitchFamily="18" charset="0"/>
                <a:cs typeface="Calibri" panose="020F0502020204030204" pitchFamily="34" charset="0"/>
              </a:rPr>
              <a:t>Property Features…</a:t>
            </a:r>
          </a:p>
          <a:p>
            <a:pPr lvl="0"/>
            <a:endParaRPr lang="en-GB" sz="1400" b="1" dirty="0">
              <a:solidFill>
                <a:schemeClr val="tx1">
                  <a:lumMod val="65000"/>
                  <a:lumOff val="35000"/>
                </a:schemeClr>
              </a:solidFill>
              <a:latin typeface="Constantia" panose="02030602050306030303" pitchFamily="18" charset="0"/>
              <a:cs typeface="Calibri" panose="020F0502020204030204" pitchFamily="34" charset="0"/>
            </a:endParaRPr>
          </a:p>
          <a:p>
            <a:pPr marL="171450" lvl="0" indent="-171450">
              <a:buFont typeface="Arial" panose="020B0604020202020204" pitchFamily="34" charset="0"/>
              <a:buChar char="•"/>
            </a:pPr>
            <a:r>
              <a:rPr lang="en-GB" sz="1200" dirty="0">
                <a:solidFill>
                  <a:schemeClr val="tx1">
                    <a:lumMod val="65000"/>
                    <a:lumOff val="35000"/>
                  </a:schemeClr>
                </a:solidFill>
                <a:latin typeface="Constantia" panose="02030602050306030303" pitchFamily="18" charset="0"/>
                <a:cs typeface="Calibri" panose="020F0502020204030204" pitchFamily="34" charset="0"/>
              </a:rPr>
              <a:t>Freehold house</a:t>
            </a:r>
          </a:p>
          <a:p>
            <a:pPr marL="171450" lvl="0" indent="-171450">
              <a:buFont typeface="Arial" panose="020B0604020202020204" pitchFamily="34" charset="0"/>
              <a:buChar char="•"/>
            </a:pPr>
            <a:endParaRPr lang="en-GB" sz="1200" dirty="0">
              <a:solidFill>
                <a:schemeClr val="tx1">
                  <a:lumMod val="65000"/>
                  <a:lumOff val="35000"/>
                </a:schemeClr>
              </a:solidFill>
              <a:latin typeface="Constantia" panose="02030602050306030303" pitchFamily="18" charset="0"/>
              <a:cs typeface="Calibri" panose="020F0502020204030204" pitchFamily="34" charset="0"/>
            </a:endParaRPr>
          </a:p>
          <a:p>
            <a:pPr marL="171450" lvl="0" indent="-171450">
              <a:buFont typeface="Arial" panose="020B0604020202020204" pitchFamily="34" charset="0"/>
              <a:buChar char="•"/>
            </a:pPr>
            <a:r>
              <a:rPr lang="en-GB" sz="1200" dirty="0">
                <a:solidFill>
                  <a:schemeClr val="tx1">
                    <a:lumMod val="65000"/>
                    <a:lumOff val="35000"/>
                  </a:schemeClr>
                </a:solidFill>
                <a:latin typeface="Constantia" panose="02030602050306030303" pitchFamily="18" charset="0"/>
                <a:cs typeface="Calibri" panose="020F0502020204030204" pitchFamily="34" charset="0"/>
              </a:rPr>
              <a:t>Finished to a high standard</a:t>
            </a:r>
          </a:p>
          <a:p>
            <a:pPr marL="171450" lvl="0" indent="-171450">
              <a:buFont typeface="Arial" panose="020B0604020202020204" pitchFamily="34" charset="0"/>
              <a:buChar char="•"/>
            </a:pPr>
            <a:endParaRPr lang="en-GB" sz="1200" dirty="0">
              <a:solidFill>
                <a:schemeClr val="tx1">
                  <a:lumMod val="65000"/>
                  <a:lumOff val="35000"/>
                </a:schemeClr>
              </a:solidFill>
              <a:latin typeface="Constantia" panose="02030602050306030303" pitchFamily="18" charset="0"/>
              <a:cs typeface="Calibri" panose="020F0502020204030204" pitchFamily="34" charset="0"/>
            </a:endParaRPr>
          </a:p>
          <a:p>
            <a:pPr marL="171450" lvl="0" indent="-171450">
              <a:buFont typeface="Arial" panose="020B0604020202020204" pitchFamily="34" charset="0"/>
              <a:buChar char="•"/>
            </a:pPr>
            <a:r>
              <a:rPr lang="en-GB" sz="1200" dirty="0">
                <a:solidFill>
                  <a:schemeClr val="tx1">
                    <a:lumMod val="65000"/>
                    <a:lumOff val="35000"/>
                  </a:schemeClr>
                </a:solidFill>
                <a:latin typeface="Constantia" panose="02030602050306030303" pitchFamily="18" charset="0"/>
                <a:cs typeface="Calibri" panose="020F0502020204030204" pitchFamily="34" charset="0"/>
              </a:rPr>
              <a:t>Garden</a:t>
            </a:r>
          </a:p>
          <a:p>
            <a:pPr lvl="0"/>
            <a:endParaRPr lang="en-GB" sz="1200" dirty="0">
              <a:latin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endParaRPr lang="en-GB" sz="1200" dirty="0">
              <a:latin typeface="Calibri" panose="020F0502020204030204" pitchFamily="34" charset="0"/>
              <a:cs typeface="Calibri" panose="020F0502020204030204" pitchFamily="34" charset="0"/>
            </a:endParaRPr>
          </a:p>
          <a:p>
            <a:pPr lvl="0"/>
            <a:endParaRPr lang="en-GB" sz="1200" dirty="0">
              <a:latin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endParaRPr lang="en-GB" sz="12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30D4090-66BD-47B4-899D-9D4288B1A668}"/>
              </a:ext>
            </a:extLst>
          </p:cNvPr>
          <p:cNvSpPr txBox="1"/>
          <p:nvPr/>
        </p:nvSpPr>
        <p:spPr>
          <a:xfrm>
            <a:off x="78669" y="2261558"/>
            <a:ext cx="7622331" cy="3123932"/>
          </a:xfrm>
          <a:prstGeom prst="rect">
            <a:avLst/>
          </a:prstGeom>
          <a:noFill/>
        </p:spPr>
        <p:txBody>
          <a:bodyPr wrap="square" rtlCol="0">
            <a:spAutoFit/>
          </a:bodyPr>
          <a:lstStyle/>
          <a:p>
            <a:r>
              <a:rPr lang="en-GB" sz="1400" b="1" dirty="0">
                <a:solidFill>
                  <a:schemeClr val="tx1">
                    <a:lumMod val="65000"/>
                    <a:lumOff val="35000"/>
                  </a:schemeClr>
                </a:solidFill>
                <a:latin typeface="Constantia" panose="02030602050306030303" pitchFamily="18" charset="0"/>
              </a:rPr>
              <a:t>About this location…</a:t>
            </a:r>
          </a:p>
          <a:p>
            <a:endParaRPr lang="en-GB" sz="1100" dirty="0">
              <a:solidFill>
                <a:schemeClr val="tx1">
                  <a:lumMod val="50000"/>
                  <a:lumOff val="50000"/>
                </a:schemeClr>
              </a:solidFill>
              <a:latin typeface="Constantia" panose="02030602050306030303" pitchFamily="18" charset="0"/>
            </a:endParaRPr>
          </a:p>
          <a:p>
            <a:pPr algn="l"/>
            <a:r>
              <a:rPr lang="en-GB" sz="1200" b="0" i="0" dirty="0">
                <a:solidFill>
                  <a:schemeClr val="bg2">
                    <a:lumMod val="50000"/>
                  </a:schemeClr>
                </a:solidFill>
                <a:effectLst/>
                <a:latin typeface="Constantia" panose="02030602050306030303" pitchFamily="18" charset="0"/>
              </a:rPr>
              <a:t>Woodbridge close is conveniently located within close walking distance from Gladstone Park with the Gladstone Park Café ideal for a pitstop on a weekend walk, there are tennis courts and two lovely playgrounds. There are numerous schools, Our Lady of Grace Junior School and Menorah girls school to name a few. Local shops are a 5 minute walk and Lidl and the famous Wing Yip are a short drive away.</a:t>
            </a:r>
          </a:p>
          <a:p>
            <a:pPr algn="l"/>
            <a:r>
              <a:rPr lang="en-GB" sz="1200" b="0" i="0" dirty="0">
                <a:solidFill>
                  <a:schemeClr val="bg2">
                    <a:lumMod val="50000"/>
                  </a:schemeClr>
                </a:solidFill>
                <a:effectLst/>
                <a:latin typeface="Constantia" panose="02030602050306030303" pitchFamily="18" charset="0"/>
              </a:rPr>
              <a:t>The Brent Cross regeneration is one of the biggest regeneration projects in Europe and London’s most ambitious regeneration project since the start of the pandemic - it will become the capital’s biggest “15 minute town” where shops, offices, restaurants, parks and the train station are all within a quarter of an hour’s walk.</a:t>
            </a:r>
          </a:p>
          <a:p>
            <a:pPr algn="l"/>
            <a:r>
              <a:rPr lang="en-GB" sz="1200" b="0" i="0" dirty="0">
                <a:solidFill>
                  <a:schemeClr val="bg2">
                    <a:lumMod val="50000"/>
                  </a:schemeClr>
                </a:solidFill>
                <a:effectLst/>
                <a:latin typeface="Constantia" panose="02030602050306030303" pitchFamily="18" charset="0"/>
              </a:rPr>
              <a:t>Transport – It is equidistant from Dollis Hill and Neasden Underground stations and  within easy reach of Staples Corner, Brent Cross and the M1. Cricklewood Overground is on the Midland Main Line, with regular services to London St Pancras, Wimbledon, Sutton, Luton and St Albans. The station is also served by a number of London bus routes leading all over the city.</a:t>
            </a:r>
          </a:p>
          <a:p>
            <a:br>
              <a:rPr lang="en-GB" sz="1100" dirty="0"/>
            </a:br>
            <a:br>
              <a:rPr lang="en-GB" sz="1100" dirty="0"/>
            </a:br>
            <a:endParaRPr lang="en-GB" dirty="0"/>
          </a:p>
        </p:txBody>
      </p:sp>
      <p:sp>
        <p:nvSpPr>
          <p:cNvPr id="6" name="Rectangle 5">
            <a:extLst>
              <a:ext uri="{FF2B5EF4-FFF2-40B4-BE49-F238E27FC236}">
                <a16:creationId xmlns:a16="http://schemas.microsoft.com/office/drawing/2014/main" id="{C02D039B-3987-4B78-ABF0-22D6351B87C4}"/>
              </a:ext>
            </a:extLst>
          </p:cNvPr>
          <p:cNvSpPr/>
          <p:nvPr/>
        </p:nvSpPr>
        <p:spPr>
          <a:xfrm>
            <a:off x="0" y="6234082"/>
            <a:ext cx="12197136" cy="62391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14443E2A-3649-492C-B01B-45C235BA8AF1}"/>
              </a:ext>
            </a:extLst>
          </p:cNvPr>
          <p:cNvSpPr txBox="1"/>
          <p:nvPr/>
        </p:nvSpPr>
        <p:spPr>
          <a:xfrm>
            <a:off x="8752134" y="6315208"/>
            <a:ext cx="5836512" cy="461665"/>
          </a:xfrm>
          <a:prstGeom prst="rect">
            <a:avLst/>
          </a:prstGeom>
          <a:noFill/>
        </p:spPr>
        <p:txBody>
          <a:bodyPr wrap="square" rtlCol="0">
            <a:spAutoFit/>
          </a:bodyPr>
          <a:lstStyle/>
          <a:p>
            <a:r>
              <a:rPr lang="en-GB" sz="2400" dirty="0">
                <a:solidFill>
                  <a:schemeClr val="bg1"/>
                </a:solidFill>
                <a:latin typeface="Constantia" panose="02030602050306030303" pitchFamily="18" charset="0"/>
              </a:rPr>
              <a:t>Trusted, Expert, Advice</a:t>
            </a:r>
          </a:p>
        </p:txBody>
      </p:sp>
      <p:pic>
        <p:nvPicPr>
          <p:cNvPr id="36" name="Picture 35">
            <a:extLst>
              <a:ext uri="{FF2B5EF4-FFF2-40B4-BE49-F238E27FC236}">
                <a16:creationId xmlns:a16="http://schemas.microsoft.com/office/drawing/2014/main" id="{0F793A25-D303-4A16-8EF3-AF27BA8B13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00460" y="276355"/>
            <a:ext cx="4101444" cy="5805593"/>
          </a:xfrm>
          <a:prstGeom prst="rect">
            <a:avLst/>
          </a:prstGeom>
        </p:spPr>
      </p:pic>
      <p:sp>
        <p:nvSpPr>
          <p:cNvPr id="37" name="TextBox 36">
            <a:extLst>
              <a:ext uri="{FF2B5EF4-FFF2-40B4-BE49-F238E27FC236}">
                <a16:creationId xmlns:a16="http://schemas.microsoft.com/office/drawing/2014/main" id="{3DFEA1A3-2AEA-4E16-960A-5B5A689E11D0}"/>
              </a:ext>
            </a:extLst>
          </p:cNvPr>
          <p:cNvSpPr txBox="1"/>
          <p:nvPr/>
        </p:nvSpPr>
        <p:spPr>
          <a:xfrm>
            <a:off x="3616622" y="420024"/>
            <a:ext cx="2934489" cy="1846659"/>
          </a:xfrm>
          <a:prstGeom prst="rect">
            <a:avLst/>
          </a:prstGeom>
          <a:noFill/>
        </p:spPr>
        <p:txBody>
          <a:bodyPr wrap="square" rtlCol="0">
            <a:spAutoFit/>
          </a:bodyPr>
          <a:lstStyle/>
          <a:p>
            <a:pPr marL="171450" lvl="0" indent="-171450">
              <a:buFont typeface="Arial" panose="020B0604020202020204" pitchFamily="34" charset="0"/>
              <a:buChar char="•"/>
            </a:pPr>
            <a:endParaRPr lang="en-GB" sz="1200" dirty="0">
              <a:solidFill>
                <a:schemeClr val="tx1">
                  <a:lumMod val="65000"/>
                  <a:lumOff val="35000"/>
                </a:schemeClr>
              </a:solidFill>
              <a:latin typeface="Constantia" panose="02030602050306030303" pitchFamily="18" charset="0"/>
              <a:cs typeface="Calibri" panose="020F0502020204030204" pitchFamily="34" charset="0"/>
            </a:endParaRPr>
          </a:p>
          <a:p>
            <a:pPr marL="171450" lvl="0" indent="-171450">
              <a:buFont typeface="Arial" panose="020B0604020202020204" pitchFamily="34" charset="0"/>
              <a:buChar char="•"/>
            </a:pPr>
            <a:r>
              <a:rPr lang="en-GB" sz="1200" dirty="0">
                <a:solidFill>
                  <a:schemeClr val="tx1">
                    <a:lumMod val="65000"/>
                    <a:lumOff val="35000"/>
                  </a:schemeClr>
                </a:solidFill>
                <a:latin typeface="Constantia" panose="02030602050306030303" pitchFamily="18" charset="0"/>
                <a:cs typeface="Calibri" panose="020F0502020204030204" pitchFamily="34" charset="0"/>
              </a:rPr>
              <a:t>Close to transport</a:t>
            </a:r>
          </a:p>
          <a:p>
            <a:pPr marL="171450" lvl="0" indent="-171450">
              <a:buFont typeface="Arial" panose="020B0604020202020204" pitchFamily="34" charset="0"/>
              <a:buChar char="•"/>
            </a:pPr>
            <a:endParaRPr lang="en-GB" sz="1200" dirty="0">
              <a:solidFill>
                <a:schemeClr val="tx1">
                  <a:lumMod val="65000"/>
                  <a:lumOff val="35000"/>
                </a:schemeClr>
              </a:solidFill>
              <a:latin typeface="Constantia" panose="02030602050306030303" pitchFamily="18" charset="0"/>
              <a:cs typeface="Calibri" panose="020F0502020204030204" pitchFamily="34" charset="0"/>
            </a:endParaRPr>
          </a:p>
          <a:p>
            <a:pPr marL="171450" lvl="0" indent="-171450">
              <a:buFont typeface="Arial" panose="020B0604020202020204" pitchFamily="34" charset="0"/>
              <a:buChar char="•"/>
            </a:pPr>
            <a:r>
              <a:rPr lang="en-GB" sz="1200" dirty="0">
                <a:solidFill>
                  <a:schemeClr val="tx1">
                    <a:lumMod val="65000"/>
                    <a:lumOff val="35000"/>
                  </a:schemeClr>
                </a:solidFill>
                <a:latin typeface="Constantia" panose="02030602050306030303" pitchFamily="18" charset="0"/>
                <a:cs typeface="Calibri" panose="020F0502020204030204" pitchFamily="34" charset="0"/>
              </a:rPr>
              <a:t>Walking distance to Gladstone Park</a:t>
            </a:r>
          </a:p>
          <a:p>
            <a:pPr marL="171450" lvl="0" indent="-171450">
              <a:buFont typeface="Arial" panose="020B0604020202020204" pitchFamily="34" charset="0"/>
              <a:buChar char="•"/>
            </a:pPr>
            <a:endParaRPr lang="en-GB" sz="1200" dirty="0">
              <a:solidFill>
                <a:schemeClr val="tx1">
                  <a:lumMod val="65000"/>
                  <a:lumOff val="35000"/>
                </a:schemeClr>
              </a:solidFill>
              <a:latin typeface="Constantia" panose="02030602050306030303" pitchFamily="18" charset="0"/>
              <a:cs typeface="Calibri" panose="020F0502020204030204" pitchFamily="34" charset="0"/>
            </a:endParaRPr>
          </a:p>
          <a:p>
            <a:pPr marL="171450" lvl="0" indent="-171450">
              <a:buFont typeface="Arial" panose="020B0604020202020204" pitchFamily="34" charset="0"/>
              <a:buChar char="•"/>
            </a:pPr>
            <a:r>
              <a:rPr lang="en-GB" sz="1200" dirty="0">
                <a:solidFill>
                  <a:schemeClr val="tx1">
                    <a:lumMod val="65000"/>
                    <a:lumOff val="35000"/>
                  </a:schemeClr>
                </a:solidFill>
                <a:latin typeface="Constantia" panose="02030602050306030303" pitchFamily="18" charset="0"/>
                <a:cs typeface="Calibri" panose="020F0502020204030204" pitchFamily="34" charset="0"/>
              </a:rPr>
              <a:t>Freehold</a:t>
            </a:r>
          </a:p>
          <a:p>
            <a:pPr marL="171450" lvl="0" indent="-171450">
              <a:buFont typeface="Arial" panose="020B0604020202020204" pitchFamily="34" charset="0"/>
              <a:buChar char="•"/>
            </a:pPr>
            <a:endParaRPr lang="en-GB" sz="1200" dirty="0">
              <a:solidFill>
                <a:schemeClr val="tx1">
                  <a:lumMod val="65000"/>
                  <a:lumOff val="35000"/>
                </a:schemeClr>
              </a:solidFill>
              <a:latin typeface="Constantia" panose="02030602050306030303" pitchFamily="18" charset="0"/>
              <a:cs typeface="Calibri" panose="020F0502020204030204" pitchFamily="34" charset="0"/>
            </a:endParaRPr>
          </a:p>
          <a:p>
            <a:pPr marL="171450" lvl="0" indent="-171450">
              <a:buFont typeface="Arial" panose="020B0604020202020204" pitchFamily="34" charset="0"/>
              <a:buChar char="•"/>
            </a:pPr>
            <a:r>
              <a:rPr lang="en-GB" sz="1200" dirty="0">
                <a:solidFill>
                  <a:schemeClr val="tx1">
                    <a:lumMod val="65000"/>
                    <a:lumOff val="35000"/>
                  </a:schemeClr>
                </a:solidFill>
                <a:latin typeface="Constantia" panose="02030602050306030303" pitchFamily="18" charset="0"/>
                <a:cs typeface="Calibri" panose="020F0502020204030204" pitchFamily="34" charset="0"/>
              </a:rPr>
              <a:t>Potential for further development</a:t>
            </a:r>
          </a:p>
          <a:p>
            <a:endParaRPr lang="en-GB" dirty="0"/>
          </a:p>
        </p:txBody>
      </p:sp>
      <p:pic>
        <p:nvPicPr>
          <p:cNvPr id="41" name="Picture 40" descr="A picture containing drawing&#10;&#10;Description automatically generated">
            <a:extLst>
              <a:ext uri="{FF2B5EF4-FFF2-40B4-BE49-F238E27FC236}">
                <a16:creationId xmlns:a16="http://schemas.microsoft.com/office/drawing/2014/main" id="{2CFFB8AB-0E98-4104-BD13-3EBFED760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03" y="6285597"/>
            <a:ext cx="1394272" cy="484450"/>
          </a:xfrm>
          <a:prstGeom prst="rect">
            <a:avLst/>
          </a:prstGeom>
        </p:spPr>
      </p:pic>
    </p:spTree>
    <p:extLst>
      <p:ext uri="{BB962C8B-B14F-4D97-AF65-F5344CB8AC3E}">
        <p14:creationId xmlns:p14="http://schemas.microsoft.com/office/powerpoint/2010/main" val="117061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18848</TotalTime>
  <Words>628</Words>
  <Application>Microsoft Office PowerPoint</Application>
  <PresentationFormat>Widescreen</PresentationFormat>
  <Paragraphs>55</Paragraphs>
  <Slides>4</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vt:i4>
      </vt:variant>
    </vt:vector>
  </HeadingPairs>
  <TitlesOfParts>
    <vt:vector size="11" baseType="lpstr">
      <vt:lpstr>Arial</vt:lpstr>
      <vt:lpstr>Calibri</vt:lpstr>
      <vt:lpstr>Calibri Light</vt:lpstr>
      <vt:lpstr>Constantia</vt:lpstr>
      <vt:lpstr>Wingdings</vt:lpstr>
      <vt:lpstr>Office Theme</vt:lpstr>
      <vt:lpstr>Bitmap Image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Hodkin</dc:creator>
  <cp:lastModifiedBy>Liana Loporto</cp:lastModifiedBy>
  <cp:revision>97</cp:revision>
  <dcterms:created xsi:type="dcterms:W3CDTF">2020-05-10T15:43:20Z</dcterms:created>
  <dcterms:modified xsi:type="dcterms:W3CDTF">2021-02-02T15:46:16Z</dcterms:modified>
</cp:coreProperties>
</file>